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6"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2" d="100"/>
          <a:sy n="82" d="100"/>
        </p:scale>
        <p:origin x="-54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550BEB-62AC-477D-9DD8-5879D66C2F42}" type="datetimeFigureOut">
              <a:rPr lang="es-ES" smtClean="0"/>
              <a:t>24/11/2019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DEE4C4-6441-4C2A-A8C6-F0E533901D2B}" type="slidenum">
              <a:rPr lang="es-ES" smtClean="0"/>
              <a:t>‹Nº›</a:t>
            </a:fld>
            <a:endParaRPr lang="es-ES"/>
          </a:p>
        </p:txBody>
      </p:sp>
    </p:spTree>
    <p:extLst>
      <p:ext uri="{BB962C8B-B14F-4D97-AF65-F5344CB8AC3E}">
        <p14:creationId xmlns:p14="http://schemas.microsoft.com/office/powerpoint/2010/main" val="81858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z="900" smtClean="0">
              <a:latin typeface="Arial" charset="0"/>
              <a:cs typeface="Arial" charset="0"/>
            </a:endParaRPr>
          </a:p>
        </p:txBody>
      </p:sp>
      <p:sp>
        <p:nvSpPr>
          <p:cNvPr id="16387"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solidFill>
                <a:srgbClr val="000000"/>
              </a:solidFill>
            </a:endParaRPr>
          </a:p>
        </p:txBody>
      </p:sp>
      <p:sp>
        <p:nvSpPr>
          <p:cNvPr id="1638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6F38CDF-4E54-4B60-BA0B-20D7060343C0}" type="datetime8">
              <a:rPr lang="en-US">
                <a:solidFill>
                  <a:srgbClr val="000000"/>
                </a:solidFill>
              </a:rPr>
              <a:pPr fontAlgn="base">
                <a:spcBef>
                  <a:spcPct val="0"/>
                </a:spcBef>
                <a:spcAft>
                  <a:spcPct val="0"/>
                </a:spcAft>
                <a:defRPr/>
              </a:pPr>
              <a:t>11/24/2019 10:40 PM</a:t>
            </a:fld>
            <a:endParaRPr lang="en-US">
              <a:solidFill>
                <a:srgbClr val="000000"/>
              </a:solidFill>
            </a:endParaRPr>
          </a:p>
        </p:txBody>
      </p:sp>
      <p:sp>
        <p:nvSpPr>
          <p:cNvPr id="16389" name="Footer Placeholder 5"/>
          <p:cNvSpPr>
            <a:spLocks noGrp="1"/>
          </p:cNvSpPr>
          <p:nvPr>
            <p:ph type="ftr" sz="quarter" idx="4"/>
          </p:nvPr>
        </p:nvSpPr>
        <p:spPr bwMode="auto">
          <a:xfrm>
            <a:off x="0" y="8685213"/>
            <a:ext cx="6172200"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smtClean="0">
                <a:solidFill>
                  <a:srgbClr val="000000"/>
                </a:solidFill>
              </a:rPr>
              <a:t>© 2007 Microsoft Corporation. Todos los derechos reservados. Microsoft, Windows, Windows Vista y otros nombres de productos son o podrían ser marcas registradas o marcas comerciales en los EE.UU. u otros países.</a:t>
            </a:r>
          </a:p>
          <a:p>
            <a:pPr fontAlgn="base">
              <a:spcBef>
                <a:spcPct val="0"/>
              </a:spcBef>
              <a:spcAft>
                <a:spcPct val="0"/>
              </a:spcAft>
              <a:defRPr/>
            </a:pPr>
            <a:r>
              <a:rPr lang="en-US" sz="500" smtClean="0">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sz="500" smtClean="0">
                <a:solidFill>
                  <a:srgbClr val="000000"/>
                </a:solidFill>
              </a:rPr>
            </a:br>
            <a:r>
              <a:rPr lang="en-US" sz="500" smtClean="0">
                <a:solidFill>
                  <a:srgbClr val="000000"/>
                </a:solidFill>
              </a:rPr>
              <a:t>MICROSOFT NO FACILITA GARANTÍAS EXPRESAS, IMPLÍCITAS O ESTATUTORIAS EN RELACIÓN A LA INFORMACIÓN CONTENIDA EN ESTA PRESENTACIÓN.</a:t>
            </a:r>
          </a:p>
          <a:p>
            <a:pPr fontAlgn="base">
              <a:spcBef>
                <a:spcPct val="0"/>
              </a:spcBef>
              <a:spcAft>
                <a:spcPct val="0"/>
              </a:spcAft>
              <a:defRPr/>
            </a:pPr>
            <a:endParaRPr lang="en-US" sz="500" smtClean="0">
              <a:solidFill>
                <a:srgbClr val="000000"/>
              </a:solidFill>
            </a:endParaRPr>
          </a:p>
        </p:txBody>
      </p:sp>
      <p:sp>
        <p:nvSpPr>
          <p:cNvPr id="16390" name="Slide Number Placeholder 6"/>
          <p:cNvSpPr>
            <a:spLocks noGrp="1"/>
          </p:cNvSpPr>
          <p:nvPr>
            <p:ph type="sldNum" sz="quarter" idx="5"/>
          </p:nvPr>
        </p:nvSpPr>
        <p:spPr bwMode="auto">
          <a:xfrm>
            <a:off x="6172200" y="8685213"/>
            <a:ext cx="684213" cy="45720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BD6B175-3349-4FA5-9BE1-83870639E76A}" type="slidenum">
              <a:rPr lang="en-US">
                <a:solidFill>
                  <a:srgbClr val="000000"/>
                </a:solidFill>
              </a:rPr>
              <a:pPr fontAlgn="base">
                <a:spcBef>
                  <a:spcPct val="0"/>
                </a:spcBef>
                <a:spcAft>
                  <a:spcPct val="0"/>
                </a:spcAft>
                <a:defRPr/>
              </a:pPr>
              <a:t>1</a:t>
            </a:fld>
            <a:endParaRPr lang="en-US">
              <a:solidFill>
                <a:srgbClr val="000000"/>
              </a:solidFill>
            </a:endParaRPr>
          </a:p>
        </p:txBody>
      </p:sp>
    </p:spTree>
    <p:extLst>
      <p:ext uri="{BB962C8B-B14F-4D97-AF65-F5344CB8AC3E}">
        <p14:creationId xmlns:p14="http://schemas.microsoft.com/office/powerpoint/2010/main" val="1695521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30250" y="4344990"/>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Tree>
    <p:extLst>
      <p:ext uri="{BB962C8B-B14F-4D97-AF65-F5344CB8AC3E}">
        <p14:creationId xmlns:p14="http://schemas.microsoft.com/office/powerpoint/2010/main" val="34522375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579168"/>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193807169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bwMode="white">
          <a:xfrm>
            <a:off x="381000" y="1411553"/>
            <a:ext cx="8382000" cy="2579168"/>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6"/>
          <p:cNvSpPr>
            <a:spLocks noGrp="1"/>
          </p:cNvSpPr>
          <p:nvPr>
            <p:ph type="body" sz="quarter" idx="11"/>
          </p:nvPr>
        </p:nvSpPr>
        <p:spPr>
          <a:xfrm>
            <a:off x="1" y="6238877"/>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s-ES" smtClean="0"/>
              <a:t>Haga clic para modificar el estilo de texto del patrón</a:t>
            </a:r>
          </a:p>
        </p:txBody>
      </p:sp>
    </p:spTree>
    <p:extLst>
      <p:ext uri="{BB962C8B-B14F-4D97-AF65-F5344CB8AC3E}">
        <p14:creationId xmlns:p14="http://schemas.microsoft.com/office/powerpoint/2010/main" val="347698471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90"/>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s-ES" dirty="0" smtClean="0"/>
              <a:t>Haga clic para modificar el estilo de texto del patrón</a:t>
            </a:r>
          </a:p>
        </p:txBody>
      </p:sp>
    </p:spTree>
    <p:extLst>
      <p:ext uri="{BB962C8B-B14F-4D97-AF65-F5344CB8AC3E}">
        <p14:creationId xmlns:p14="http://schemas.microsoft.com/office/powerpoint/2010/main" val="303251738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68955" y="4344990"/>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s-ES" dirty="0" smtClean="0"/>
              <a:t>Haga clic para modificar el estilo de texto del patrón</a:t>
            </a:r>
          </a:p>
        </p:txBody>
      </p:sp>
    </p:spTree>
    <p:extLst>
      <p:ext uri="{BB962C8B-B14F-4D97-AF65-F5344CB8AC3E}">
        <p14:creationId xmlns:p14="http://schemas.microsoft.com/office/powerpoint/2010/main" val="373139963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6" name="Text Placeholder 5"/>
          <p:cNvSpPr>
            <a:spLocks noGrp="1"/>
          </p:cNvSpPr>
          <p:nvPr>
            <p:ph type="body" sz="quarter" idx="10"/>
          </p:nvPr>
        </p:nvSpPr>
        <p:spPr>
          <a:xfrm>
            <a:off x="381000" y="1411552"/>
            <a:ext cx="8382000" cy="257916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32083206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412875"/>
            <a:ext cx="8382000" cy="257916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356302840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381000" y="1411553"/>
            <a:ext cx="4114800" cy="2517612"/>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517612"/>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15696433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380999" y="2174876"/>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982"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174876"/>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272080743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32745176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37357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4901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25" descr="7-00029_BAK_v03TOP"/>
          <p:cNvPicPr>
            <a:picLocks noChangeAspect="1" noChangeArrowheads="1"/>
          </p:cNvPicPr>
          <p:nvPr/>
        </p:nvPicPr>
        <p:blipFill>
          <a:blip r:embed="rId15"/>
          <a:srcRect/>
          <a:stretch>
            <a:fillRect/>
          </a:stretch>
        </p:blipFill>
        <p:spPr bwMode="auto">
          <a:xfrm>
            <a:off x="-15874" y="6007102"/>
            <a:ext cx="9159875" cy="849313"/>
          </a:xfrm>
          <a:prstGeom prst="rect">
            <a:avLst/>
          </a:prstGeom>
          <a:noFill/>
          <a:ln w="9525">
            <a:noFill/>
            <a:miter lim="800000"/>
            <a:headEnd/>
            <a:tailEnd/>
          </a:ln>
        </p:spPr>
      </p:pic>
      <p:sp>
        <p:nvSpPr>
          <p:cNvPr id="2" name="Title Placeholder 1"/>
          <p:cNvSpPr>
            <a:spLocks noGrp="1"/>
          </p:cNvSpPr>
          <p:nvPr>
            <p:ph type="title"/>
          </p:nvPr>
        </p:nvSpPr>
        <p:spPr>
          <a:xfrm>
            <a:off x="381000" y="230189"/>
            <a:ext cx="8382000" cy="1329595"/>
          </a:xfrm>
          <a:prstGeom prst="rect">
            <a:avLst/>
          </a:prstGeom>
        </p:spPr>
        <p:txBody>
          <a:bodyPr vert="horz" wrap="square" lIns="0" tIns="0" rIns="0" bIns="0" rtlCol="0" anchor="t">
            <a:spAutoFit/>
          </a:bodyPr>
          <a:lstStyle/>
          <a:p>
            <a:r>
              <a:rPr lang="es-ES" smtClean="0"/>
              <a:t>Haga clic para modificar el estilo de título del patrón</a:t>
            </a:r>
            <a:endParaRPr lang="en-US" dirty="0"/>
          </a:p>
        </p:txBody>
      </p:sp>
      <p:sp>
        <p:nvSpPr>
          <p:cNvPr id="1028" name="Text Placeholder 2"/>
          <p:cNvSpPr>
            <a:spLocks noGrp="1"/>
          </p:cNvSpPr>
          <p:nvPr>
            <p:ph type="body" idx="1"/>
          </p:nvPr>
        </p:nvSpPr>
        <p:spPr bwMode="auto">
          <a:xfrm>
            <a:off x="381000" y="1412875"/>
            <a:ext cx="8382000" cy="257916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Tree>
    <p:extLst>
      <p:ext uri="{BB962C8B-B14F-4D97-AF65-F5344CB8AC3E}">
        <p14:creationId xmlns:p14="http://schemas.microsoft.com/office/powerpoint/2010/main" val="2322172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3"/>
          <p:cNvPicPr>
            <a:picLocks noChangeAspect="1"/>
          </p:cNvPicPr>
          <p:nvPr/>
        </p:nvPicPr>
        <p:blipFill>
          <a:blip r:embed="rId3"/>
          <a:srcRect/>
          <a:stretch>
            <a:fillRect/>
          </a:stretch>
        </p:blipFill>
        <p:spPr bwMode="auto">
          <a:xfrm>
            <a:off x="7524750" y="6330952"/>
            <a:ext cx="1447800" cy="447675"/>
          </a:xfrm>
          <a:prstGeom prst="rect">
            <a:avLst/>
          </a:prstGeom>
          <a:noFill/>
          <a:ln w="9525">
            <a:noFill/>
            <a:miter lim="800000"/>
            <a:headEnd/>
            <a:tailEnd/>
          </a:ln>
        </p:spPr>
      </p:pic>
      <p:pic>
        <p:nvPicPr>
          <p:cNvPr id="15362" name="Imagen 4"/>
          <p:cNvPicPr>
            <a:picLocks noChangeAspect="1"/>
          </p:cNvPicPr>
          <p:nvPr/>
        </p:nvPicPr>
        <p:blipFill>
          <a:blip r:embed="rId4"/>
          <a:srcRect/>
          <a:stretch>
            <a:fillRect/>
          </a:stretch>
        </p:blipFill>
        <p:spPr bwMode="auto">
          <a:xfrm>
            <a:off x="7559677" y="234950"/>
            <a:ext cx="1439863" cy="882650"/>
          </a:xfrm>
          <a:prstGeom prst="rect">
            <a:avLst/>
          </a:prstGeom>
          <a:noFill/>
          <a:ln w="9525">
            <a:noFill/>
            <a:miter lim="800000"/>
            <a:headEnd/>
            <a:tailEnd/>
          </a:ln>
        </p:spPr>
      </p:pic>
      <p:sp>
        <p:nvSpPr>
          <p:cNvPr id="12" name="CuadroTexto 11"/>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
        <p:nvSpPr>
          <p:cNvPr id="15364" name="Text Box 5"/>
          <p:cNvSpPr txBox="1">
            <a:spLocks noChangeArrowheads="1"/>
          </p:cNvSpPr>
          <p:nvPr/>
        </p:nvSpPr>
        <p:spPr bwMode="auto">
          <a:xfrm>
            <a:off x="532436" y="1957168"/>
            <a:ext cx="8183302" cy="1077218"/>
          </a:xfrm>
          <a:prstGeom prst="rect">
            <a:avLst/>
          </a:prstGeom>
          <a:noFill/>
          <a:ln w="12700">
            <a:solidFill>
              <a:schemeClr val="tx1"/>
            </a:solidFill>
            <a:miter lim="800000"/>
            <a:headEnd/>
            <a:tailEnd/>
          </a:ln>
        </p:spPr>
        <p:txBody>
          <a:bodyPr wrap="square">
            <a:spAutoFit/>
          </a:bodyPr>
          <a:lstStyle/>
          <a:p>
            <a:r>
              <a:rPr lang="es-ES" sz="3200" b="1" dirty="0"/>
              <a:t>Salud a través de imágenes: los adolescentes hablan esta vez sobre violencia de género</a:t>
            </a:r>
            <a:endParaRPr lang="es-ES" sz="3200" dirty="0"/>
          </a:p>
        </p:txBody>
      </p:sp>
      <p:sp>
        <p:nvSpPr>
          <p:cNvPr id="2" name="CuadroTexto 11"/>
          <p:cNvSpPr txBox="1"/>
          <p:nvPr/>
        </p:nvSpPr>
        <p:spPr>
          <a:xfrm>
            <a:off x="3495339" y="4862873"/>
            <a:ext cx="5648661" cy="830997"/>
          </a:xfrm>
          <a:prstGeom prst="rect">
            <a:avLst/>
          </a:prstGeom>
          <a:noFill/>
        </p:spPr>
        <p:txBody>
          <a:bodyPr wrap="square">
            <a:spAutoFit/>
          </a:bodyPr>
          <a:lstStyle/>
          <a:p>
            <a:pPr fontAlgn="base">
              <a:spcBef>
                <a:spcPct val="0"/>
              </a:spcBef>
              <a:spcAft>
                <a:spcPct val="0"/>
              </a:spcAft>
              <a:defRPr/>
            </a:pPr>
            <a:r>
              <a:rPr lang="es-ES" sz="2400" b="1" dirty="0" smtClean="0">
                <a:solidFill>
                  <a:srgbClr val="000000"/>
                </a:solidFill>
                <a:effectLst>
                  <a:outerShdw blurRad="38100" dist="38100" dir="2700000" algn="tl">
                    <a:srgbClr val="C0C0C0"/>
                  </a:outerShdw>
                </a:effectLst>
                <a:latin typeface="Arial" charset="0"/>
                <a:cs typeface="Arial" charset="0"/>
              </a:rPr>
              <a:t>Alumnos de Bachillerato de Arte</a:t>
            </a:r>
            <a:endParaRPr lang="es-ES" sz="2000" b="1" dirty="0">
              <a:solidFill>
                <a:srgbClr val="000000"/>
              </a:solidFill>
              <a:effectLst>
                <a:outerShdw blurRad="38100" dist="38100" dir="2700000" algn="tl">
                  <a:srgbClr val="C0C0C0"/>
                </a:outerShdw>
              </a:effectLst>
              <a:latin typeface="Arial" charset="0"/>
              <a:cs typeface="Arial" charset="0"/>
            </a:endParaRPr>
          </a:p>
          <a:p>
            <a:pPr fontAlgn="base">
              <a:spcBef>
                <a:spcPct val="0"/>
              </a:spcBef>
              <a:spcAft>
                <a:spcPct val="0"/>
              </a:spcAft>
              <a:defRPr/>
            </a:pPr>
            <a:r>
              <a:rPr lang="es-ES" sz="2400" dirty="0" smtClean="0">
                <a:solidFill>
                  <a:srgbClr val="000000"/>
                </a:solidFill>
                <a:effectLst>
                  <a:outerShdw blurRad="38100" dist="38100" dir="2700000" algn="tl">
                    <a:srgbClr val="C0C0C0"/>
                  </a:outerShdw>
                </a:effectLst>
                <a:latin typeface="Arial" charset="0"/>
                <a:cs typeface="Arial" charset="0"/>
              </a:rPr>
              <a:t>I.E.S. María Zambrano. </a:t>
            </a:r>
            <a:r>
              <a:rPr lang="es-ES" sz="2000" dirty="0" smtClean="0">
                <a:solidFill>
                  <a:srgbClr val="000000"/>
                </a:solidFill>
                <a:effectLst>
                  <a:outerShdw blurRad="38100" dist="38100" dir="2700000" algn="tl">
                    <a:srgbClr val="C0C0C0"/>
                  </a:outerShdw>
                </a:effectLst>
                <a:latin typeface="Arial" charset="0"/>
                <a:cs typeface="Arial" charset="0"/>
              </a:rPr>
              <a:t>Leganés (Madrid)</a:t>
            </a:r>
            <a:endParaRPr lang="es-ES" sz="2400" dirty="0">
              <a:solidFill>
                <a:srgbClr val="000000"/>
              </a:solidFill>
              <a:effectLst>
                <a:outerShdw blurRad="38100" dist="38100" dir="2700000" algn="tl">
                  <a:srgbClr val="C0C0C0"/>
                </a:outerShdw>
              </a:effectLst>
              <a:latin typeface="Arial" charset="0"/>
              <a:cs typeface="Arial" charset="0"/>
            </a:endParaRPr>
          </a:p>
        </p:txBody>
      </p:sp>
      <p:sp>
        <p:nvSpPr>
          <p:cNvPr id="3" name="CuadroTexto 2"/>
          <p:cNvSpPr txBox="1"/>
          <p:nvPr/>
        </p:nvSpPr>
        <p:spPr>
          <a:xfrm>
            <a:off x="1981505" y="3295045"/>
            <a:ext cx="6722550" cy="461665"/>
          </a:xfrm>
          <a:prstGeom prst="rect">
            <a:avLst/>
          </a:prstGeom>
          <a:noFill/>
        </p:spPr>
        <p:txBody>
          <a:bodyPr wrap="square" rtlCol="0">
            <a:spAutoFit/>
          </a:bodyPr>
          <a:lstStyle/>
          <a:p>
            <a:r>
              <a:rPr lang="es-ES" sz="2400" i="1" dirty="0">
                <a:solidFill>
                  <a:srgbClr val="222222"/>
                </a:solidFill>
                <a:latin typeface="Arial" panose="020B0604020202020204" pitchFamily="34" charset="0"/>
                <a:ea typeface="Times New Roman" panose="02020603050405020304" pitchFamily="18" charset="0"/>
              </a:rPr>
              <a:t>Una imagen vale tanto o más que mil palabras</a:t>
            </a:r>
            <a:endParaRPr lang="es-ES" sz="2400" dirty="0"/>
          </a:p>
        </p:txBody>
      </p:sp>
    </p:spTree>
    <p:extLst>
      <p:ext uri="{BB962C8B-B14F-4D97-AF65-F5344CB8AC3E}">
        <p14:creationId xmlns:p14="http://schemas.microsoft.com/office/powerpoint/2010/main" val="215152087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Imagen 3"/>
          <p:cNvPicPr>
            <a:picLocks noChangeAspect="1"/>
          </p:cNvPicPr>
          <p:nvPr/>
        </p:nvPicPr>
        <p:blipFill>
          <a:blip r:embed="rId2"/>
          <a:srcRect/>
          <a:stretch>
            <a:fillRect/>
          </a:stretch>
        </p:blipFill>
        <p:spPr bwMode="auto">
          <a:xfrm>
            <a:off x="7524750" y="6330952"/>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7"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
        <p:nvSpPr>
          <p:cNvPr id="9" name="CuadroTexto 11"/>
          <p:cNvSpPr txBox="1"/>
          <p:nvPr/>
        </p:nvSpPr>
        <p:spPr>
          <a:xfrm>
            <a:off x="386366" y="445442"/>
            <a:ext cx="6838682" cy="461665"/>
          </a:xfrm>
          <a:prstGeom prst="rect">
            <a:avLst/>
          </a:prstGeom>
          <a:noFill/>
        </p:spPr>
        <p:txBody>
          <a:bodyPr wrap="square">
            <a:spAutoFit/>
          </a:bodyPr>
          <a:lstStyle/>
          <a:p>
            <a:pPr lvl="0"/>
            <a:r>
              <a:rPr lang="es-ES" sz="2400" b="1" dirty="0"/>
              <a:t>“Si sufres no es amor” </a:t>
            </a:r>
            <a:r>
              <a:rPr lang="es-ES" sz="2400" dirty="0"/>
              <a:t>(Nerea Gamboa 2º A)</a:t>
            </a:r>
          </a:p>
        </p:txBody>
      </p:sp>
      <p:pic>
        <p:nvPicPr>
          <p:cNvPr id="9218" name="Picture 2" descr="C:\Users\serra\Desktop\Imagen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041" y="1502155"/>
            <a:ext cx="6492636" cy="4407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33764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Imagen 3"/>
          <p:cNvPicPr>
            <a:picLocks noChangeAspect="1"/>
          </p:cNvPicPr>
          <p:nvPr/>
        </p:nvPicPr>
        <p:blipFill>
          <a:blip r:embed="rId2"/>
          <a:srcRect/>
          <a:stretch>
            <a:fillRect/>
          </a:stretch>
        </p:blipFill>
        <p:spPr bwMode="auto">
          <a:xfrm>
            <a:off x="7524750" y="6330952"/>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7"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
        <p:nvSpPr>
          <p:cNvPr id="9" name="CuadroTexto 11"/>
          <p:cNvSpPr txBox="1"/>
          <p:nvPr/>
        </p:nvSpPr>
        <p:spPr>
          <a:xfrm>
            <a:off x="386366" y="445442"/>
            <a:ext cx="6998282" cy="461665"/>
          </a:xfrm>
          <a:prstGeom prst="rect">
            <a:avLst/>
          </a:prstGeom>
          <a:noFill/>
        </p:spPr>
        <p:txBody>
          <a:bodyPr wrap="square">
            <a:spAutoFit/>
          </a:bodyPr>
          <a:lstStyle/>
          <a:p>
            <a:pPr fontAlgn="base">
              <a:spcBef>
                <a:spcPct val="0"/>
              </a:spcBef>
              <a:spcAft>
                <a:spcPct val="0"/>
              </a:spcAft>
              <a:defRPr/>
            </a:pPr>
            <a:r>
              <a:rPr lang="es-ES" sz="2400" b="1" dirty="0"/>
              <a:t>“El amor NO es la hostia” </a:t>
            </a:r>
            <a:r>
              <a:rPr lang="es-ES" sz="2400" dirty="0"/>
              <a:t>(Sara Mayo Barrios 2º A)</a:t>
            </a:r>
            <a:endParaRPr lang="es-ES" sz="2400" dirty="0">
              <a:solidFill>
                <a:srgbClr val="000000"/>
              </a:solidFill>
              <a:effectLst>
                <a:outerShdw blurRad="38100" dist="38100" dir="2700000" algn="tl">
                  <a:srgbClr val="C0C0C0"/>
                </a:outerShdw>
              </a:effectLst>
              <a:latin typeface="+mj-lt"/>
              <a:cs typeface="Arial" charset="0"/>
            </a:endParaRPr>
          </a:p>
        </p:txBody>
      </p:sp>
      <p:pic>
        <p:nvPicPr>
          <p:cNvPr id="10242" name="Picture 2" descr="C:\Users\serra\Desktop\Imagen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3995" y="1117600"/>
            <a:ext cx="4666999" cy="485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60223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Imagen 3"/>
          <p:cNvPicPr>
            <a:picLocks noChangeAspect="1"/>
          </p:cNvPicPr>
          <p:nvPr/>
        </p:nvPicPr>
        <p:blipFill>
          <a:blip r:embed="rId2"/>
          <a:srcRect/>
          <a:stretch>
            <a:fillRect/>
          </a:stretch>
        </p:blipFill>
        <p:spPr bwMode="auto">
          <a:xfrm>
            <a:off x="7524750" y="6330952"/>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7"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
        <p:nvSpPr>
          <p:cNvPr id="9" name="CuadroTexto 11"/>
          <p:cNvSpPr txBox="1"/>
          <p:nvPr/>
        </p:nvSpPr>
        <p:spPr>
          <a:xfrm>
            <a:off x="386365" y="445442"/>
            <a:ext cx="6836237" cy="830997"/>
          </a:xfrm>
          <a:prstGeom prst="rect">
            <a:avLst/>
          </a:prstGeom>
          <a:noFill/>
        </p:spPr>
        <p:txBody>
          <a:bodyPr wrap="square">
            <a:spAutoFit/>
          </a:bodyPr>
          <a:lstStyle/>
          <a:p>
            <a:pPr fontAlgn="base">
              <a:spcBef>
                <a:spcPct val="0"/>
              </a:spcBef>
              <a:spcAft>
                <a:spcPct val="0"/>
              </a:spcAft>
              <a:defRPr/>
            </a:pPr>
            <a:r>
              <a:rPr lang="es-ES" sz="2400" b="1" dirty="0"/>
              <a:t>“Te quiero, Aterrada, Muda, Obediente, Reprimida” </a:t>
            </a:r>
            <a:r>
              <a:rPr lang="es-ES" sz="2400" dirty="0"/>
              <a:t>(Oriana Fernández 2ºA)</a:t>
            </a:r>
            <a:endParaRPr lang="es-ES" sz="2400" dirty="0">
              <a:solidFill>
                <a:srgbClr val="000000"/>
              </a:solidFill>
              <a:effectLst>
                <a:outerShdw blurRad="38100" dist="38100" dir="2700000" algn="tl">
                  <a:srgbClr val="C0C0C0"/>
                </a:outerShdw>
              </a:effectLst>
              <a:latin typeface="+mj-lt"/>
              <a:cs typeface="Arial" charset="0"/>
            </a:endParaRPr>
          </a:p>
        </p:txBody>
      </p:sp>
      <p:pic>
        <p:nvPicPr>
          <p:cNvPr id="11266" name="Picture 2" descr="C:\Users\serra\Desktop\Imagen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575" y="1388962"/>
            <a:ext cx="6799263" cy="445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64071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Imagen 3"/>
          <p:cNvPicPr>
            <a:picLocks noChangeAspect="1"/>
          </p:cNvPicPr>
          <p:nvPr/>
        </p:nvPicPr>
        <p:blipFill>
          <a:blip r:embed="rId2"/>
          <a:srcRect/>
          <a:stretch>
            <a:fillRect/>
          </a:stretch>
        </p:blipFill>
        <p:spPr bwMode="auto">
          <a:xfrm>
            <a:off x="7524750" y="6330952"/>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7"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
        <p:nvSpPr>
          <p:cNvPr id="9" name="CuadroTexto 11"/>
          <p:cNvSpPr txBox="1"/>
          <p:nvPr/>
        </p:nvSpPr>
        <p:spPr>
          <a:xfrm>
            <a:off x="386366" y="445442"/>
            <a:ext cx="6593168" cy="461665"/>
          </a:xfrm>
          <a:prstGeom prst="rect">
            <a:avLst/>
          </a:prstGeom>
          <a:noFill/>
        </p:spPr>
        <p:txBody>
          <a:bodyPr wrap="square">
            <a:spAutoFit/>
          </a:bodyPr>
          <a:lstStyle/>
          <a:p>
            <a:pPr fontAlgn="base">
              <a:spcBef>
                <a:spcPct val="0"/>
              </a:spcBef>
              <a:spcAft>
                <a:spcPct val="0"/>
              </a:spcAft>
              <a:defRPr/>
            </a:pPr>
            <a:r>
              <a:rPr lang="es-ES" sz="2400" b="1" dirty="0"/>
              <a:t>“Lo hago porque te quiero” </a:t>
            </a:r>
            <a:r>
              <a:rPr lang="es-ES" sz="2400" dirty="0"/>
              <a:t>(Laura Manzano 2ºB)</a:t>
            </a:r>
            <a:endParaRPr lang="es-ES" sz="2400" dirty="0">
              <a:solidFill>
                <a:srgbClr val="000000"/>
              </a:solidFill>
              <a:effectLst>
                <a:outerShdw blurRad="38100" dist="38100" dir="2700000" algn="tl">
                  <a:srgbClr val="C0C0C0"/>
                </a:outerShdw>
              </a:effectLst>
              <a:latin typeface="+mj-lt"/>
              <a:cs typeface="Arial" charset="0"/>
            </a:endParaRPr>
          </a:p>
        </p:txBody>
      </p:sp>
      <p:pic>
        <p:nvPicPr>
          <p:cNvPr id="12290" name="Picture 2" descr="C:\Users\serra\Desktop\Imagen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5571" y="1117600"/>
            <a:ext cx="4551442" cy="4904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98810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Imagen 3"/>
          <p:cNvPicPr>
            <a:picLocks noChangeAspect="1"/>
          </p:cNvPicPr>
          <p:nvPr/>
        </p:nvPicPr>
        <p:blipFill>
          <a:blip r:embed="rId2"/>
          <a:srcRect/>
          <a:stretch>
            <a:fillRect/>
          </a:stretch>
        </p:blipFill>
        <p:spPr bwMode="auto">
          <a:xfrm>
            <a:off x="7524750" y="6330952"/>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7"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
        <p:nvSpPr>
          <p:cNvPr id="9" name="CuadroTexto 11"/>
          <p:cNvSpPr txBox="1"/>
          <p:nvPr/>
        </p:nvSpPr>
        <p:spPr>
          <a:xfrm>
            <a:off x="386365" y="445442"/>
            <a:ext cx="6512145" cy="461665"/>
          </a:xfrm>
          <a:prstGeom prst="rect">
            <a:avLst/>
          </a:prstGeom>
          <a:noFill/>
        </p:spPr>
        <p:txBody>
          <a:bodyPr wrap="square">
            <a:spAutoFit/>
          </a:bodyPr>
          <a:lstStyle/>
          <a:p>
            <a:pPr lvl="0"/>
            <a:r>
              <a:rPr lang="es-ES" sz="2400" b="1" dirty="0"/>
              <a:t>“No dejes que vaya a más” </a:t>
            </a:r>
            <a:r>
              <a:rPr lang="es-ES" sz="2400" dirty="0"/>
              <a:t>(Teo)</a:t>
            </a:r>
          </a:p>
        </p:txBody>
      </p:sp>
      <p:pic>
        <p:nvPicPr>
          <p:cNvPr id="13314" name="Picture 2" descr="C:\Users\serra\Desktop\Imagen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0846" y="1117600"/>
            <a:ext cx="4690941" cy="486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50356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Imagen 3"/>
          <p:cNvPicPr>
            <a:picLocks noChangeAspect="1"/>
          </p:cNvPicPr>
          <p:nvPr/>
        </p:nvPicPr>
        <p:blipFill>
          <a:blip r:embed="rId2"/>
          <a:srcRect/>
          <a:stretch>
            <a:fillRect/>
          </a:stretch>
        </p:blipFill>
        <p:spPr bwMode="auto">
          <a:xfrm>
            <a:off x="7524750" y="6330952"/>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7"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
        <p:nvSpPr>
          <p:cNvPr id="9" name="CuadroTexto 11"/>
          <p:cNvSpPr txBox="1"/>
          <p:nvPr/>
        </p:nvSpPr>
        <p:spPr>
          <a:xfrm>
            <a:off x="386366" y="445442"/>
            <a:ext cx="6523720" cy="830997"/>
          </a:xfrm>
          <a:prstGeom prst="rect">
            <a:avLst/>
          </a:prstGeom>
          <a:noFill/>
        </p:spPr>
        <p:txBody>
          <a:bodyPr wrap="square">
            <a:spAutoFit/>
          </a:bodyPr>
          <a:lstStyle/>
          <a:p>
            <a:pPr fontAlgn="base">
              <a:spcBef>
                <a:spcPct val="0"/>
              </a:spcBef>
              <a:spcAft>
                <a:spcPct val="0"/>
              </a:spcAft>
              <a:defRPr/>
            </a:pPr>
            <a:r>
              <a:rPr lang="es-ES" sz="2400" b="1" dirty="0"/>
              <a:t>“No maltrates, no cortes su amor” </a:t>
            </a:r>
            <a:r>
              <a:rPr lang="es-ES" sz="2400" dirty="0"/>
              <a:t>(Claudia Ramos Parrilla 2ºA)</a:t>
            </a:r>
            <a:endParaRPr lang="es-ES" sz="2400" dirty="0">
              <a:solidFill>
                <a:srgbClr val="000000"/>
              </a:solidFill>
              <a:effectLst>
                <a:outerShdw blurRad="38100" dist="38100" dir="2700000" algn="tl">
                  <a:srgbClr val="C0C0C0"/>
                </a:outerShdw>
              </a:effectLst>
              <a:latin typeface="+mj-lt"/>
              <a:cs typeface="Arial" charset="0"/>
            </a:endParaRPr>
          </a:p>
        </p:txBody>
      </p:sp>
      <p:pic>
        <p:nvPicPr>
          <p:cNvPr id="14338" name="Picture 2" descr="C:\Users\serra\Desktop\Imagen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088" y="1481559"/>
            <a:ext cx="6980237" cy="437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15769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Imagen 3"/>
          <p:cNvPicPr>
            <a:picLocks noChangeAspect="1"/>
          </p:cNvPicPr>
          <p:nvPr/>
        </p:nvPicPr>
        <p:blipFill>
          <a:blip r:embed="rId2"/>
          <a:srcRect/>
          <a:stretch>
            <a:fillRect/>
          </a:stretch>
        </p:blipFill>
        <p:spPr bwMode="auto">
          <a:xfrm>
            <a:off x="7524750" y="6330952"/>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7"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
        <p:nvSpPr>
          <p:cNvPr id="9" name="CuadroTexto 11"/>
          <p:cNvSpPr txBox="1"/>
          <p:nvPr/>
        </p:nvSpPr>
        <p:spPr>
          <a:xfrm>
            <a:off x="248186" y="450384"/>
            <a:ext cx="7276564" cy="461665"/>
          </a:xfrm>
          <a:prstGeom prst="rect">
            <a:avLst/>
          </a:prstGeom>
          <a:noFill/>
        </p:spPr>
        <p:txBody>
          <a:bodyPr wrap="square">
            <a:spAutoFit/>
          </a:bodyPr>
          <a:lstStyle/>
          <a:p>
            <a:pPr lvl="0"/>
            <a:r>
              <a:rPr lang="es-ES" sz="2400" b="1" dirty="0"/>
              <a:t>“Sus golpes, tu celda” </a:t>
            </a:r>
            <a:r>
              <a:rPr lang="es-ES" sz="2400" dirty="0"/>
              <a:t>(Nuria Español 2º A)</a:t>
            </a:r>
          </a:p>
        </p:txBody>
      </p:sp>
      <p:pic>
        <p:nvPicPr>
          <p:cNvPr id="15362" name="Picture 2" descr="C:\Users\serra\Desktop\Imagen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2420" y="1117600"/>
            <a:ext cx="4769855" cy="4889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44772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Imagen 3"/>
          <p:cNvPicPr>
            <a:picLocks noChangeAspect="1"/>
          </p:cNvPicPr>
          <p:nvPr/>
        </p:nvPicPr>
        <p:blipFill>
          <a:blip r:embed="rId2"/>
          <a:srcRect/>
          <a:stretch>
            <a:fillRect/>
          </a:stretch>
        </p:blipFill>
        <p:spPr bwMode="auto">
          <a:xfrm>
            <a:off x="7524750" y="6330952"/>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7"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
        <p:nvSpPr>
          <p:cNvPr id="9" name="CuadroTexto 11"/>
          <p:cNvSpPr txBox="1"/>
          <p:nvPr/>
        </p:nvSpPr>
        <p:spPr>
          <a:xfrm>
            <a:off x="386365" y="445442"/>
            <a:ext cx="6639467" cy="461665"/>
          </a:xfrm>
          <a:prstGeom prst="rect">
            <a:avLst/>
          </a:prstGeom>
          <a:noFill/>
        </p:spPr>
        <p:txBody>
          <a:bodyPr wrap="square">
            <a:spAutoFit/>
          </a:bodyPr>
          <a:lstStyle/>
          <a:p>
            <a:pPr lvl="0"/>
            <a:r>
              <a:rPr lang="es-ES" sz="2400" b="1" dirty="0"/>
              <a:t>“NO significa NO” </a:t>
            </a:r>
            <a:r>
              <a:rPr lang="es-ES" sz="2400" dirty="0"/>
              <a:t>(Gonzalo Vaquería Jiménez)</a:t>
            </a:r>
          </a:p>
        </p:txBody>
      </p:sp>
      <p:pic>
        <p:nvPicPr>
          <p:cNvPr id="16386" name="Picture 2" descr="C:\Users\serra\Desktop\Imagen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122" y="1198623"/>
            <a:ext cx="6763651" cy="478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97603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Imagen 3"/>
          <p:cNvPicPr>
            <a:picLocks noChangeAspect="1"/>
          </p:cNvPicPr>
          <p:nvPr/>
        </p:nvPicPr>
        <p:blipFill>
          <a:blip r:embed="rId2"/>
          <a:srcRect/>
          <a:stretch>
            <a:fillRect/>
          </a:stretch>
        </p:blipFill>
        <p:spPr bwMode="auto">
          <a:xfrm>
            <a:off x="7524750" y="6330952"/>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7"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
        <p:nvSpPr>
          <p:cNvPr id="9" name="CuadroTexto 11"/>
          <p:cNvSpPr txBox="1"/>
          <p:nvPr/>
        </p:nvSpPr>
        <p:spPr>
          <a:xfrm>
            <a:off x="386366" y="445442"/>
            <a:ext cx="7368672" cy="461665"/>
          </a:xfrm>
          <a:prstGeom prst="rect">
            <a:avLst/>
          </a:prstGeom>
          <a:noFill/>
        </p:spPr>
        <p:txBody>
          <a:bodyPr wrap="square">
            <a:spAutoFit/>
          </a:bodyPr>
          <a:lstStyle/>
          <a:p>
            <a:pPr fontAlgn="base">
              <a:spcBef>
                <a:spcPct val="0"/>
              </a:spcBef>
              <a:spcAft>
                <a:spcPct val="0"/>
              </a:spcAft>
              <a:defRPr/>
            </a:pPr>
            <a:r>
              <a:rPr lang="es-ES" sz="2400" b="1" dirty="0"/>
              <a:t>“Que no te controle” </a:t>
            </a:r>
            <a:r>
              <a:rPr lang="es-ES" sz="2400" dirty="0"/>
              <a:t>(Eli </a:t>
            </a:r>
            <a:r>
              <a:rPr lang="es-ES" sz="2400" dirty="0" err="1"/>
              <a:t>Sonvilla</a:t>
            </a:r>
            <a:r>
              <a:rPr lang="es-ES" sz="2400" dirty="0"/>
              <a:t> 2ºA)</a:t>
            </a:r>
            <a:endParaRPr lang="es-ES" sz="2400" dirty="0">
              <a:solidFill>
                <a:srgbClr val="000000"/>
              </a:solidFill>
              <a:effectLst>
                <a:outerShdw blurRad="38100" dist="38100" dir="2700000" algn="tl">
                  <a:srgbClr val="C0C0C0"/>
                </a:outerShdw>
              </a:effectLst>
              <a:latin typeface="+mj-lt"/>
              <a:cs typeface="Arial" charset="0"/>
            </a:endParaRPr>
          </a:p>
        </p:txBody>
      </p:sp>
      <p:pic>
        <p:nvPicPr>
          <p:cNvPr id="17410" name="Picture 2" descr="C:\Users\serra\Desktop\Imagen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123" y="1117600"/>
            <a:ext cx="4849490" cy="4869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38898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Imagen 3"/>
          <p:cNvPicPr>
            <a:picLocks noChangeAspect="1"/>
          </p:cNvPicPr>
          <p:nvPr/>
        </p:nvPicPr>
        <p:blipFill>
          <a:blip r:embed="rId2"/>
          <a:srcRect/>
          <a:stretch>
            <a:fillRect/>
          </a:stretch>
        </p:blipFill>
        <p:spPr bwMode="auto">
          <a:xfrm>
            <a:off x="7524750" y="6330952"/>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7"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
        <p:nvSpPr>
          <p:cNvPr id="9" name="CuadroTexto 11"/>
          <p:cNvSpPr txBox="1"/>
          <p:nvPr/>
        </p:nvSpPr>
        <p:spPr>
          <a:xfrm>
            <a:off x="386366" y="445442"/>
            <a:ext cx="7044744" cy="830997"/>
          </a:xfrm>
          <a:prstGeom prst="rect">
            <a:avLst/>
          </a:prstGeom>
          <a:noFill/>
        </p:spPr>
        <p:txBody>
          <a:bodyPr wrap="square">
            <a:spAutoFit/>
          </a:bodyPr>
          <a:lstStyle/>
          <a:p>
            <a:pPr lvl="0"/>
            <a:r>
              <a:rPr lang="es-ES" sz="2400" b="1" dirty="0"/>
              <a:t>“Ni golpes que duelan, ni palabras que hieran” </a:t>
            </a:r>
            <a:r>
              <a:rPr lang="es-ES" sz="2400" dirty="0"/>
              <a:t>(María Vivas 2ºA)</a:t>
            </a:r>
          </a:p>
        </p:txBody>
      </p:sp>
      <p:pic>
        <p:nvPicPr>
          <p:cNvPr id="18434" name="Picture 2" descr="C:\Users\serra\Desktop\Imagen1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262" y="1276438"/>
            <a:ext cx="6465887" cy="477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70313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Imagen 3"/>
          <p:cNvPicPr>
            <a:picLocks noChangeAspect="1"/>
          </p:cNvPicPr>
          <p:nvPr/>
        </p:nvPicPr>
        <p:blipFill>
          <a:blip r:embed="rId2"/>
          <a:srcRect/>
          <a:stretch>
            <a:fillRect/>
          </a:stretch>
        </p:blipFill>
        <p:spPr bwMode="auto">
          <a:xfrm>
            <a:off x="7524750" y="6330952"/>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7"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
        <p:nvSpPr>
          <p:cNvPr id="16" name="CuadroTexto 11"/>
          <p:cNvSpPr txBox="1"/>
          <p:nvPr/>
        </p:nvSpPr>
        <p:spPr>
          <a:xfrm>
            <a:off x="463638" y="445442"/>
            <a:ext cx="6909435" cy="461665"/>
          </a:xfrm>
          <a:prstGeom prst="rect">
            <a:avLst/>
          </a:prstGeom>
          <a:noFill/>
        </p:spPr>
        <p:txBody>
          <a:bodyPr wrap="square">
            <a:spAutoFit/>
          </a:bodyPr>
          <a:lstStyle/>
          <a:p>
            <a:pPr lvl="0"/>
            <a:r>
              <a:rPr lang="es-ES" sz="2400" b="1" dirty="0"/>
              <a:t>“Si te hiere, no te quiere” </a:t>
            </a:r>
            <a:r>
              <a:rPr lang="es-ES" sz="2400" dirty="0"/>
              <a:t>(Natalia Gaspar Durán)</a:t>
            </a:r>
          </a:p>
        </p:txBody>
      </p:sp>
      <p:pic>
        <p:nvPicPr>
          <p:cNvPr id="1026" name="Picture 2" descr="C:\Users\serra\Desktop\Image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559" y="1117600"/>
            <a:ext cx="6492191" cy="4827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69314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Imagen 3"/>
          <p:cNvPicPr>
            <a:picLocks noChangeAspect="1"/>
          </p:cNvPicPr>
          <p:nvPr/>
        </p:nvPicPr>
        <p:blipFill>
          <a:blip r:embed="rId2"/>
          <a:srcRect/>
          <a:stretch>
            <a:fillRect/>
          </a:stretch>
        </p:blipFill>
        <p:spPr bwMode="auto">
          <a:xfrm>
            <a:off x="7524750" y="6330952"/>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7"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
        <p:nvSpPr>
          <p:cNvPr id="9" name="CuadroTexto 11"/>
          <p:cNvSpPr txBox="1"/>
          <p:nvPr/>
        </p:nvSpPr>
        <p:spPr>
          <a:xfrm>
            <a:off x="386366" y="445442"/>
            <a:ext cx="7056156" cy="461665"/>
          </a:xfrm>
          <a:prstGeom prst="rect">
            <a:avLst/>
          </a:prstGeom>
          <a:noFill/>
        </p:spPr>
        <p:txBody>
          <a:bodyPr wrap="square">
            <a:spAutoFit/>
          </a:bodyPr>
          <a:lstStyle/>
          <a:p>
            <a:pPr lvl="0"/>
            <a:r>
              <a:rPr lang="es-ES" sz="2400" b="1" dirty="0"/>
              <a:t>“Si te ama, no te ata” </a:t>
            </a:r>
            <a:r>
              <a:rPr lang="es-ES" sz="2400" dirty="0"/>
              <a:t>(Irene Anaya Conde 2ºA)</a:t>
            </a:r>
          </a:p>
        </p:txBody>
      </p:sp>
      <p:pic>
        <p:nvPicPr>
          <p:cNvPr id="19458" name="Picture 2" descr="C:\Users\serra\Desktop\Imagen1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0375" y="1117599"/>
            <a:ext cx="5036675" cy="487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70082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Imagen 3"/>
          <p:cNvPicPr>
            <a:picLocks noChangeAspect="1"/>
          </p:cNvPicPr>
          <p:nvPr/>
        </p:nvPicPr>
        <p:blipFill>
          <a:blip r:embed="rId2"/>
          <a:srcRect/>
          <a:stretch>
            <a:fillRect/>
          </a:stretch>
        </p:blipFill>
        <p:spPr bwMode="auto">
          <a:xfrm>
            <a:off x="7524750" y="6330952"/>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7"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pic>
        <p:nvPicPr>
          <p:cNvPr id="1026" name="Picture 2" descr="http://www.conmasfuturo.es/wp-content/uploads/2016/03/Logo_MariaZambrano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731" y="798803"/>
            <a:ext cx="4010025" cy="147637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168203" y="2897746"/>
            <a:ext cx="5293217" cy="861774"/>
          </a:xfrm>
          <a:prstGeom prst="rect">
            <a:avLst/>
          </a:prstGeom>
          <a:solidFill>
            <a:schemeClr val="bg1"/>
          </a:solidFill>
        </p:spPr>
        <p:txBody>
          <a:bodyPr wrap="square" rtlCol="0">
            <a:spAutoFit/>
          </a:bodyPr>
          <a:lstStyle/>
          <a:p>
            <a:pPr algn="ctr"/>
            <a:r>
              <a:rPr lang="es-ES" sz="2200" dirty="0" smtClean="0"/>
              <a:t>CENTRO DE SALUD “MARÍA JESÚS HEREZA”</a:t>
            </a:r>
          </a:p>
          <a:p>
            <a:pPr algn="ctr"/>
            <a:r>
              <a:rPr lang="es-ES" sz="2800" b="1" dirty="0" smtClean="0"/>
              <a:t>LEGANÉS</a:t>
            </a:r>
            <a:endParaRPr lang="es-ES" sz="2800" b="1" dirty="0"/>
          </a:p>
        </p:txBody>
      </p:sp>
      <p:sp>
        <p:nvSpPr>
          <p:cNvPr id="10" name="CuadroTexto 11"/>
          <p:cNvSpPr txBox="1"/>
          <p:nvPr/>
        </p:nvSpPr>
        <p:spPr>
          <a:xfrm>
            <a:off x="890632" y="4302522"/>
            <a:ext cx="5080000" cy="830997"/>
          </a:xfrm>
          <a:prstGeom prst="rect">
            <a:avLst/>
          </a:prstGeom>
          <a:noFill/>
        </p:spPr>
        <p:txBody>
          <a:bodyPr>
            <a:spAutoFit/>
          </a:bodyPr>
          <a:lstStyle/>
          <a:p>
            <a:pPr fontAlgn="base">
              <a:spcBef>
                <a:spcPct val="0"/>
              </a:spcBef>
              <a:spcAft>
                <a:spcPct val="0"/>
              </a:spcAft>
              <a:defRPr/>
            </a:pPr>
            <a:r>
              <a:rPr lang="es-ES" sz="2400" dirty="0" smtClean="0">
                <a:solidFill>
                  <a:srgbClr val="000000"/>
                </a:solidFill>
                <a:effectLst>
                  <a:outerShdw blurRad="38100" dist="38100" dir="2700000" algn="tl">
                    <a:srgbClr val="C0C0C0"/>
                  </a:outerShdw>
                </a:effectLst>
                <a:latin typeface="Arial" charset="0"/>
                <a:cs typeface="Arial" charset="0"/>
              </a:rPr>
              <a:t>Esther Ruiz </a:t>
            </a:r>
            <a:r>
              <a:rPr lang="es-ES" sz="2400" dirty="0" err="1" smtClean="0">
                <a:solidFill>
                  <a:srgbClr val="000000"/>
                </a:solidFill>
                <a:effectLst>
                  <a:outerShdw blurRad="38100" dist="38100" dir="2700000" algn="tl">
                    <a:srgbClr val="C0C0C0"/>
                  </a:outerShdw>
                </a:effectLst>
                <a:latin typeface="Arial" charset="0"/>
                <a:cs typeface="Arial" charset="0"/>
              </a:rPr>
              <a:t>Chércoles</a:t>
            </a:r>
            <a:r>
              <a:rPr lang="es-ES" sz="2400" dirty="0" smtClean="0">
                <a:solidFill>
                  <a:srgbClr val="000000"/>
                </a:solidFill>
                <a:effectLst>
                  <a:outerShdw blurRad="38100" dist="38100" dir="2700000" algn="tl">
                    <a:srgbClr val="C0C0C0"/>
                  </a:outerShdw>
                </a:effectLst>
                <a:latin typeface="Arial" charset="0"/>
                <a:cs typeface="Arial" charset="0"/>
              </a:rPr>
              <a:t>. </a:t>
            </a:r>
            <a:r>
              <a:rPr lang="es-ES" sz="2000" dirty="0">
                <a:solidFill>
                  <a:srgbClr val="000000"/>
                </a:solidFill>
                <a:effectLst>
                  <a:outerShdw blurRad="38100" dist="38100" dir="2700000" algn="tl">
                    <a:srgbClr val="C0C0C0"/>
                  </a:outerShdw>
                </a:effectLst>
                <a:latin typeface="Arial" charset="0"/>
                <a:cs typeface="Arial" charset="0"/>
              </a:rPr>
              <a:t>Pediatra</a:t>
            </a:r>
          </a:p>
          <a:p>
            <a:pPr fontAlgn="base">
              <a:spcBef>
                <a:spcPct val="0"/>
              </a:spcBef>
              <a:spcAft>
                <a:spcPct val="0"/>
              </a:spcAft>
              <a:defRPr/>
            </a:pPr>
            <a:r>
              <a:rPr lang="es-ES" sz="2400" dirty="0" smtClean="0">
                <a:solidFill>
                  <a:srgbClr val="000000"/>
                </a:solidFill>
                <a:effectLst>
                  <a:outerShdw blurRad="38100" dist="38100" dir="2700000" algn="tl">
                    <a:srgbClr val="C0C0C0"/>
                  </a:outerShdw>
                </a:effectLst>
                <a:latin typeface="Arial" charset="0"/>
                <a:cs typeface="Arial" charset="0"/>
              </a:rPr>
              <a:t>Cristina Martínez. </a:t>
            </a:r>
            <a:r>
              <a:rPr lang="es-ES" sz="2000" dirty="0" smtClean="0">
                <a:solidFill>
                  <a:srgbClr val="000000"/>
                </a:solidFill>
                <a:effectLst>
                  <a:outerShdw blurRad="38100" dist="38100" dir="2700000" algn="tl">
                    <a:srgbClr val="C0C0C0"/>
                  </a:outerShdw>
                </a:effectLst>
                <a:latin typeface="Arial" charset="0"/>
                <a:cs typeface="Arial" charset="0"/>
              </a:rPr>
              <a:t>Profesora</a:t>
            </a:r>
            <a:endParaRPr lang="es-ES" sz="2400" dirty="0">
              <a:solidFill>
                <a:srgbClr val="000000"/>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val="236796969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Imagen 3"/>
          <p:cNvPicPr>
            <a:picLocks noChangeAspect="1"/>
          </p:cNvPicPr>
          <p:nvPr/>
        </p:nvPicPr>
        <p:blipFill>
          <a:blip r:embed="rId2"/>
          <a:srcRect/>
          <a:stretch>
            <a:fillRect/>
          </a:stretch>
        </p:blipFill>
        <p:spPr bwMode="auto">
          <a:xfrm>
            <a:off x="7524750" y="6330952"/>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7"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
        <p:nvSpPr>
          <p:cNvPr id="9" name="CuadroTexto 11"/>
          <p:cNvSpPr txBox="1"/>
          <p:nvPr/>
        </p:nvSpPr>
        <p:spPr>
          <a:xfrm>
            <a:off x="386365" y="445442"/>
            <a:ext cx="7173311" cy="954107"/>
          </a:xfrm>
          <a:prstGeom prst="rect">
            <a:avLst/>
          </a:prstGeom>
          <a:noFill/>
        </p:spPr>
        <p:txBody>
          <a:bodyPr wrap="square">
            <a:spAutoFit/>
          </a:bodyPr>
          <a:lstStyle/>
          <a:p>
            <a:pPr lvl="0"/>
            <a:r>
              <a:rPr lang="es-ES" sz="2400" b="1" dirty="0"/>
              <a:t>“Ponle fin, para tener un principio” </a:t>
            </a:r>
            <a:r>
              <a:rPr lang="es-ES" sz="2400" dirty="0"/>
              <a:t>(</a:t>
            </a:r>
            <a:r>
              <a:rPr lang="es-ES" sz="2400" dirty="0" err="1"/>
              <a:t>Nathalie</a:t>
            </a:r>
            <a:r>
              <a:rPr lang="es-ES" sz="2400" dirty="0"/>
              <a:t> Vázquez Bermúdez 2ºA</a:t>
            </a:r>
            <a:r>
              <a:rPr lang="es-ES" sz="3200" dirty="0"/>
              <a:t>)</a:t>
            </a:r>
          </a:p>
        </p:txBody>
      </p:sp>
      <p:pic>
        <p:nvPicPr>
          <p:cNvPr id="2050" name="Picture 2" descr="C:\Users\serra\Desktop\Imagen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373" y="1117600"/>
            <a:ext cx="3970116" cy="4847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50835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Imagen 3"/>
          <p:cNvPicPr>
            <a:picLocks noChangeAspect="1"/>
          </p:cNvPicPr>
          <p:nvPr/>
        </p:nvPicPr>
        <p:blipFill>
          <a:blip r:embed="rId2"/>
          <a:srcRect/>
          <a:stretch>
            <a:fillRect/>
          </a:stretch>
        </p:blipFill>
        <p:spPr bwMode="auto">
          <a:xfrm>
            <a:off x="7524750" y="6330952"/>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7"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
        <p:nvSpPr>
          <p:cNvPr id="9" name="CuadroTexto 11"/>
          <p:cNvSpPr txBox="1"/>
          <p:nvPr/>
        </p:nvSpPr>
        <p:spPr>
          <a:xfrm>
            <a:off x="260250" y="474195"/>
            <a:ext cx="7264500" cy="830997"/>
          </a:xfrm>
          <a:prstGeom prst="rect">
            <a:avLst/>
          </a:prstGeom>
          <a:noFill/>
        </p:spPr>
        <p:txBody>
          <a:bodyPr wrap="square">
            <a:spAutoFit/>
          </a:bodyPr>
          <a:lstStyle/>
          <a:p>
            <a:pPr lvl="0"/>
            <a:r>
              <a:rPr lang="es-ES" sz="2400" b="1" dirty="0"/>
              <a:t>“NO al abuso, al maltrato, a la violencia, a la desigualdad, al miedo” </a:t>
            </a:r>
            <a:r>
              <a:rPr lang="es-ES" sz="2400" dirty="0"/>
              <a:t>(María Elisa Garzal Bravo 2ºA)</a:t>
            </a:r>
          </a:p>
        </p:txBody>
      </p:sp>
      <p:pic>
        <p:nvPicPr>
          <p:cNvPr id="3074" name="Picture 2" descr="C:\Users\serra\Desktop\Imagen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744" y="1412051"/>
            <a:ext cx="6436933" cy="4522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64318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Imagen 3"/>
          <p:cNvPicPr>
            <a:picLocks noChangeAspect="1"/>
          </p:cNvPicPr>
          <p:nvPr/>
        </p:nvPicPr>
        <p:blipFill>
          <a:blip r:embed="rId2"/>
          <a:srcRect/>
          <a:stretch>
            <a:fillRect/>
          </a:stretch>
        </p:blipFill>
        <p:spPr bwMode="auto">
          <a:xfrm>
            <a:off x="7524750" y="6330952"/>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7"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
        <p:nvSpPr>
          <p:cNvPr id="9" name="CuadroTexto 11"/>
          <p:cNvSpPr txBox="1"/>
          <p:nvPr/>
        </p:nvSpPr>
        <p:spPr>
          <a:xfrm>
            <a:off x="386365" y="445442"/>
            <a:ext cx="7021432" cy="461665"/>
          </a:xfrm>
          <a:prstGeom prst="rect">
            <a:avLst/>
          </a:prstGeom>
          <a:noFill/>
        </p:spPr>
        <p:txBody>
          <a:bodyPr wrap="square">
            <a:spAutoFit/>
          </a:bodyPr>
          <a:lstStyle/>
          <a:p>
            <a:pPr lvl="0"/>
            <a:r>
              <a:rPr lang="es-ES" sz="2400" b="1" dirty="0"/>
              <a:t>“El machismo mata, ¡basta ya!” </a:t>
            </a:r>
            <a:r>
              <a:rPr lang="es-ES" sz="2400" dirty="0"/>
              <a:t>(Andrea Guerra 2ºA)</a:t>
            </a:r>
          </a:p>
        </p:txBody>
      </p:sp>
      <p:pic>
        <p:nvPicPr>
          <p:cNvPr id="4098" name="Picture 2" descr="C:\Users\serra\Desktop\Imagen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018" y="1226916"/>
            <a:ext cx="4085863" cy="481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73350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Imagen 3"/>
          <p:cNvPicPr>
            <a:picLocks noChangeAspect="1"/>
          </p:cNvPicPr>
          <p:nvPr/>
        </p:nvPicPr>
        <p:blipFill>
          <a:blip r:embed="rId2"/>
          <a:srcRect/>
          <a:stretch>
            <a:fillRect/>
          </a:stretch>
        </p:blipFill>
        <p:spPr bwMode="auto">
          <a:xfrm>
            <a:off x="7524750" y="6330952"/>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7"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
        <p:nvSpPr>
          <p:cNvPr id="9" name="CuadroTexto 11"/>
          <p:cNvSpPr txBox="1"/>
          <p:nvPr/>
        </p:nvSpPr>
        <p:spPr>
          <a:xfrm>
            <a:off x="386366" y="445442"/>
            <a:ext cx="6993228" cy="830997"/>
          </a:xfrm>
          <a:prstGeom prst="rect">
            <a:avLst/>
          </a:prstGeom>
          <a:noFill/>
        </p:spPr>
        <p:txBody>
          <a:bodyPr wrap="square">
            <a:spAutoFit/>
          </a:bodyPr>
          <a:lstStyle/>
          <a:p>
            <a:pPr lvl="0"/>
            <a:r>
              <a:rPr lang="es-ES" sz="2400" b="1" dirty="0"/>
              <a:t>“La mente también sangra” </a:t>
            </a:r>
            <a:r>
              <a:rPr lang="es-ES" sz="2400" dirty="0"/>
              <a:t>(Celia Martínez Jiménez 2ºB)</a:t>
            </a:r>
          </a:p>
        </p:txBody>
      </p:sp>
      <p:pic>
        <p:nvPicPr>
          <p:cNvPr id="5122" name="Picture 2" descr="C:\Users\serra\Desktop\Imagen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4744" y="1117600"/>
            <a:ext cx="4206081" cy="4906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3157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Imagen 3"/>
          <p:cNvPicPr>
            <a:picLocks noChangeAspect="1"/>
          </p:cNvPicPr>
          <p:nvPr/>
        </p:nvPicPr>
        <p:blipFill>
          <a:blip r:embed="rId2"/>
          <a:srcRect/>
          <a:stretch>
            <a:fillRect/>
          </a:stretch>
        </p:blipFill>
        <p:spPr bwMode="auto">
          <a:xfrm>
            <a:off x="7524750" y="6330952"/>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7"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
        <p:nvSpPr>
          <p:cNvPr id="9" name="CuadroTexto 11"/>
          <p:cNvSpPr txBox="1"/>
          <p:nvPr/>
        </p:nvSpPr>
        <p:spPr>
          <a:xfrm>
            <a:off x="242887" y="462621"/>
            <a:ext cx="7623315" cy="461665"/>
          </a:xfrm>
          <a:prstGeom prst="rect">
            <a:avLst/>
          </a:prstGeom>
          <a:noFill/>
        </p:spPr>
        <p:txBody>
          <a:bodyPr wrap="square">
            <a:spAutoFit/>
          </a:bodyPr>
          <a:lstStyle/>
          <a:p>
            <a:pPr lvl="0"/>
            <a:r>
              <a:rPr lang="es-ES" sz="2400" b="1" dirty="0"/>
              <a:t>“Pide ayuda” </a:t>
            </a:r>
            <a:r>
              <a:rPr lang="es-ES" sz="2400" dirty="0"/>
              <a:t>(Jorge Benito Rey 2ºA)</a:t>
            </a:r>
          </a:p>
        </p:txBody>
      </p:sp>
      <p:pic>
        <p:nvPicPr>
          <p:cNvPr id="6146" name="Picture 2" descr="C:\Users\serra\Desktop\Imagen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4745" y="1013428"/>
            <a:ext cx="4153694" cy="499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42354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Imagen 3"/>
          <p:cNvPicPr>
            <a:picLocks noChangeAspect="1"/>
          </p:cNvPicPr>
          <p:nvPr/>
        </p:nvPicPr>
        <p:blipFill>
          <a:blip r:embed="rId2"/>
          <a:srcRect/>
          <a:stretch>
            <a:fillRect/>
          </a:stretch>
        </p:blipFill>
        <p:spPr bwMode="auto">
          <a:xfrm>
            <a:off x="7524750" y="6330952"/>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7"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
        <p:nvSpPr>
          <p:cNvPr id="9" name="CuadroTexto 11"/>
          <p:cNvSpPr txBox="1"/>
          <p:nvPr/>
        </p:nvSpPr>
        <p:spPr>
          <a:xfrm>
            <a:off x="386366" y="445442"/>
            <a:ext cx="5576552" cy="461665"/>
          </a:xfrm>
          <a:prstGeom prst="rect">
            <a:avLst/>
          </a:prstGeom>
          <a:noFill/>
        </p:spPr>
        <p:txBody>
          <a:bodyPr wrap="square">
            <a:spAutoFit/>
          </a:bodyPr>
          <a:lstStyle/>
          <a:p>
            <a:pPr lvl="0"/>
            <a:r>
              <a:rPr lang="es-ES" sz="2400" b="1" dirty="0"/>
              <a:t>“No es NO” </a:t>
            </a:r>
            <a:r>
              <a:rPr lang="es-ES" sz="2400" dirty="0"/>
              <a:t>(Manuel Cruz Jiménez 2ºA)</a:t>
            </a:r>
          </a:p>
        </p:txBody>
      </p:sp>
      <p:pic>
        <p:nvPicPr>
          <p:cNvPr id="7170" name="Picture 2" descr="C:\Users\serra\Desktop\Imagen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4745" y="1117600"/>
            <a:ext cx="4048918" cy="4871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96686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Imagen 3"/>
          <p:cNvPicPr>
            <a:picLocks noChangeAspect="1"/>
          </p:cNvPicPr>
          <p:nvPr/>
        </p:nvPicPr>
        <p:blipFill>
          <a:blip r:embed="rId2"/>
          <a:srcRect/>
          <a:stretch>
            <a:fillRect/>
          </a:stretch>
        </p:blipFill>
        <p:spPr bwMode="auto">
          <a:xfrm>
            <a:off x="7524750" y="6330952"/>
            <a:ext cx="1447800" cy="447675"/>
          </a:xfrm>
          <a:prstGeom prst="rect">
            <a:avLst/>
          </a:prstGeom>
          <a:noFill/>
          <a:ln w="9525">
            <a:noFill/>
            <a:miter lim="800000"/>
            <a:headEnd/>
            <a:tailEnd/>
          </a:ln>
        </p:spPr>
      </p:pic>
      <p:pic>
        <p:nvPicPr>
          <p:cNvPr id="6" name="Imagen 4"/>
          <p:cNvPicPr>
            <a:picLocks noChangeAspect="1"/>
          </p:cNvPicPr>
          <p:nvPr/>
        </p:nvPicPr>
        <p:blipFill>
          <a:blip r:embed="rId3"/>
          <a:srcRect/>
          <a:stretch>
            <a:fillRect/>
          </a:stretch>
        </p:blipFill>
        <p:spPr bwMode="auto">
          <a:xfrm>
            <a:off x="7559677" y="234950"/>
            <a:ext cx="1439863" cy="882650"/>
          </a:xfrm>
          <a:prstGeom prst="rect">
            <a:avLst/>
          </a:prstGeom>
          <a:noFill/>
          <a:ln w="9525">
            <a:noFill/>
            <a:miter lim="800000"/>
            <a:headEnd/>
            <a:tailEnd/>
          </a:ln>
        </p:spPr>
      </p:pic>
      <p:sp>
        <p:nvSpPr>
          <p:cNvPr id="8" name="CuadroTexto 7"/>
          <p:cNvSpPr txBox="1"/>
          <p:nvPr/>
        </p:nvSpPr>
        <p:spPr>
          <a:xfrm>
            <a:off x="179388" y="6202363"/>
            <a:ext cx="4430712" cy="584200"/>
          </a:xfrm>
          <a:prstGeom prst="rect">
            <a:avLst/>
          </a:prstGeom>
          <a:noFill/>
        </p:spPr>
        <p:txBody>
          <a:bodyPr>
            <a:spAutoFit/>
          </a:bodyPr>
          <a:lstStyle/>
          <a:p>
            <a:pPr>
              <a:defRPr/>
            </a:pPr>
            <a:r>
              <a:rPr lang="es-ES" sz="3200" b="1" dirty="0">
                <a:solidFill>
                  <a:srgbClr val="3497AE">
                    <a:lumMod val="20000"/>
                    <a:lumOff val="80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www.familiaysalud.es</a:t>
            </a:r>
          </a:p>
        </p:txBody>
      </p:sp>
      <p:sp>
        <p:nvSpPr>
          <p:cNvPr id="9" name="CuadroTexto 11"/>
          <p:cNvSpPr txBox="1"/>
          <p:nvPr/>
        </p:nvSpPr>
        <p:spPr>
          <a:xfrm>
            <a:off x="386365" y="445442"/>
            <a:ext cx="6836237" cy="830997"/>
          </a:xfrm>
          <a:prstGeom prst="rect">
            <a:avLst/>
          </a:prstGeom>
          <a:noFill/>
        </p:spPr>
        <p:txBody>
          <a:bodyPr wrap="square">
            <a:spAutoFit/>
          </a:bodyPr>
          <a:lstStyle/>
          <a:p>
            <a:pPr lvl="0"/>
            <a:r>
              <a:rPr lang="es-ES" sz="2400" b="1" dirty="0"/>
              <a:t>“Que no te corten las alas” </a:t>
            </a:r>
            <a:r>
              <a:rPr lang="es-ES" sz="2400" dirty="0"/>
              <a:t>(Jorge Fernández Jiménez 2º B)</a:t>
            </a:r>
          </a:p>
        </p:txBody>
      </p:sp>
      <p:pic>
        <p:nvPicPr>
          <p:cNvPr id="8194" name="Picture 2" descr="C:\Users\serra\Desktop\Imagen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4744" y="1006997"/>
            <a:ext cx="4158456" cy="4979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76006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White with Blue Bar Segoe Template_TP10286789">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439</Words>
  <Application>Microsoft Office PowerPoint</Application>
  <PresentationFormat>Presentación en pantalla (4:3)</PresentationFormat>
  <Paragraphs>52</Paragraphs>
  <Slides>21</Slides>
  <Notes>1</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1_White with Blue Bar Segoe Template_TP10286789</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José Morell Bernabé</dc:creator>
  <cp:lastModifiedBy>serra</cp:lastModifiedBy>
  <cp:revision>15</cp:revision>
  <dcterms:created xsi:type="dcterms:W3CDTF">2017-06-06T17:49:24Z</dcterms:created>
  <dcterms:modified xsi:type="dcterms:W3CDTF">2019-11-24T22:08:22Z</dcterms:modified>
</cp:coreProperties>
</file>